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8" r:id="rId2"/>
    <p:sldId id="269" r:id="rId3"/>
    <p:sldId id="320" r:id="rId4"/>
    <p:sldId id="319" r:id="rId5"/>
    <p:sldId id="341" r:id="rId6"/>
    <p:sldId id="322" r:id="rId7"/>
    <p:sldId id="321" r:id="rId8"/>
    <p:sldId id="323" r:id="rId9"/>
    <p:sldId id="324" r:id="rId10"/>
    <p:sldId id="325" r:id="rId11"/>
    <p:sldId id="326" r:id="rId12"/>
    <p:sldId id="344" r:id="rId13"/>
    <p:sldId id="328" r:id="rId14"/>
    <p:sldId id="330" r:id="rId15"/>
    <p:sldId id="331" r:id="rId16"/>
    <p:sldId id="315" r:id="rId17"/>
    <p:sldId id="313" r:id="rId18"/>
    <p:sldId id="318" r:id="rId19"/>
    <p:sldId id="317" r:id="rId20"/>
    <p:sldId id="300" r:id="rId21"/>
    <p:sldId id="332" r:id="rId22"/>
    <p:sldId id="312" r:id="rId23"/>
    <p:sldId id="311" r:id="rId24"/>
    <p:sldId id="342" r:id="rId25"/>
    <p:sldId id="343" r:id="rId26"/>
    <p:sldId id="301" r:id="rId27"/>
    <p:sldId id="305" r:id="rId28"/>
    <p:sldId id="306" r:id="rId29"/>
    <p:sldId id="307" r:id="rId30"/>
    <p:sldId id="345" r:id="rId31"/>
    <p:sldId id="303" r:id="rId32"/>
    <p:sldId id="304" r:id="rId33"/>
    <p:sldId id="333" r:id="rId34"/>
    <p:sldId id="339" r:id="rId35"/>
    <p:sldId id="334" r:id="rId36"/>
    <p:sldId id="338" r:id="rId37"/>
    <p:sldId id="335" r:id="rId38"/>
    <p:sldId id="3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96" autoAdjust="0"/>
    <p:restoredTop sz="94660"/>
  </p:normalViewPr>
  <p:slideViewPr>
    <p:cSldViewPr snapToGrid="0">
      <p:cViewPr varScale="1">
        <p:scale>
          <a:sx n="70" d="100"/>
          <a:sy n="70" d="100"/>
        </p:scale>
        <p:origin x="48"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0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7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4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7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3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6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slide" Target="slide26.xml"/><Relationship Id="rId9" Type="http://schemas.openxmlformats.org/officeDocument/2006/relationships/image" Target="../media/image22.jpeg"/><Relationship Id="rId14" Type="http://schemas.openxmlformats.org/officeDocument/2006/relationships/hyperlink" Target="https://www.iscm.ueh.edu.v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iscm.ueh.edu.v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www.iscm.ueh.edu.vn/"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(Speed, Ratee)</a:t>
              </a:r>
            </a:p>
            <a:p>
              <a:pPr algn="ctr"/>
              <a:r>
                <a:rPr lang="en-US" b="1" dirty="0" err="1">
                  <a:solidFill>
                    <a:srgbClr val="FF0000"/>
                  </a:solidFill>
                </a:rPr>
                <a:t>Tần</a:t>
              </a:r>
              <a:r>
                <a:rPr lang="en-US" b="1" dirty="0">
                  <a:solidFill>
                    <a:srgbClr val="FF0000"/>
                  </a:solidFill>
                </a:rPr>
                <a:t> </a:t>
              </a:r>
              <a:r>
                <a:rPr lang="en-US" b="1" dirty="0" err="1">
                  <a:solidFill>
                    <a:srgbClr val="FF0000"/>
                  </a:solidFill>
                </a:rPr>
                <a:t>Suất</a:t>
              </a:r>
              <a:r>
                <a:rPr lang="en-US" b="1" dirty="0">
                  <a:solidFill>
                    <a:srgbClr val="FF0000"/>
                  </a:solidFill>
                </a:rPr>
                <a:t>/Gia </a:t>
              </a:r>
              <a:r>
                <a:rPr lang="en-US" b="1" dirty="0" err="1">
                  <a:solidFill>
                    <a:srgbClr val="FF0000"/>
                  </a:solidFill>
                </a:rPr>
                <a:t>Tốc</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10297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r>
                <a:rPr lang="en-US" b="1" dirty="0">
                  <a:solidFill>
                    <a:srgbClr val="FF0000"/>
                  </a:solidFill>
                </a:rPr>
                <a:t>, </a:t>
              </a:r>
              <a:br>
                <a:rPr lang="en-US" b="1" dirty="0">
                  <a:solidFill>
                    <a:srgbClr val="FF0000"/>
                  </a:solidFill>
                </a:rPr>
              </a:br>
              <a:r>
                <a:rPr lang="en-US" b="1" dirty="0">
                  <a:solidFill>
                    <a:srgbClr val="FF0000"/>
                  </a:solidFill>
                </a:rPr>
                <a:t>Sai </a:t>
              </a:r>
              <a:r>
                <a:rPr lang="en-US" b="1" dirty="0" err="1">
                  <a:solidFill>
                    <a:srgbClr val="FF0000"/>
                  </a:solidFill>
                </a:rPr>
                <a:t>Số</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5" name="Picture 4">
            <a:extLst>
              <a:ext uri="{FF2B5EF4-FFF2-40B4-BE49-F238E27FC236}">
                <a16:creationId xmlns:a16="http://schemas.microsoft.com/office/drawing/2014/main" id="{BE2D48AD-805A-E01E-6B26-649766731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384" y="1115503"/>
            <a:ext cx="10112717" cy="5003259"/>
          </a:xfrm>
          <a:prstGeom prst="rect">
            <a:avLst/>
          </a:prstGeom>
        </p:spPr>
      </p:pic>
    </p:spTree>
    <p:extLst>
      <p:ext uri="{BB962C8B-B14F-4D97-AF65-F5344CB8AC3E}">
        <p14:creationId xmlns:p14="http://schemas.microsoft.com/office/powerpoint/2010/main" val="1073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708981"/>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r>
              <a:rPr lang="en-US" sz="2200" dirty="0"/>
              <a:t>.</a:t>
            </a:r>
          </a:p>
          <a:p>
            <a:endParaRPr lang="en-US" sz="2200" dirty="0"/>
          </a:p>
          <a:p>
            <a:pPr algn="r"/>
            <a:r>
              <a:rPr lang="en-US" sz="1400" dirty="0" err="1"/>
              <a:t>Nguồn</a:t>
            </a:r>
            <a:r>
              <a:rPr lang="en-US" sz="1400" dirty="0"/>
              <a:t>: https://vnexpress.net/bat-ngo-bi-sa-thai-4566953.html</a:t>
            </a:r>
          </a:p>
        </p:txBody>
      </p:sp>
    </p:spTree>
    <p:extLst>
      <p:ext uri="{BB962C8B-B14F-4D97-AF65-F5344CB8AC3E}">
        <p14:creationId xmlns:p14="http://schemas.microsoft.com/office/powerpoint/2010/main" val="48616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83127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(Level of Services -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4" name="Picture 3">
            <a:extLst>
              <a:ext uri="{FF2B5EF4-FFF2-40B4-BE49-F238E27FC236}">
                <a16:creationId xmlns:a16="http://schemas.microsoft.com/office/drawing/2014/main" id="{C30C7E06-6D63-1F42-E73E-BF0D85545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872" y="999884"/>
            <a:ext cx="9282871" cy="4208398"/>
          </a:xfrm>
          <a:prstGeom prst="rect">
            <a:avLst/>
          </a:prstGeom>
        </p:spPr>
      </p:pic>
      <p:pic>
        <p:nvPicPr>
          <p:cNvPr id="7" name="Picture 6">
            <a:extLst>
              <a:ext uri="{FF2B5EF4-FFF2-40B4-BE49-F238E27FC236}">
                <a16:creationId xmlns:a16="http://schemas.microsoft.com/office/drawing/2014/main" id="{193D214E-1D5E-86E4-E032-0C7C007561E5}"/>
              </a:ext>
            </a:extLst>
          </p:cNvPr>
          <p:cNvPicPr>
            <a:picLocks noChangeAspect="1"/>
          </p:cNvPicPr>
          <p:nvPr/>
        </p:nvPicPr>
        <p:blipFill>
          <a:blip r:embed="rId7"/>
          <a:stretch>
            <a:fillRect/>
          </a:stretch>
        </p:blipFill>
        <p:spPr>
          <a:xfrm>
            <a:off x="3319075" y="5517878"/>
            <a:ext cx="4892464" cy="320068"/>
          </a:xfrm>
          <a:prstGeom prst="rect">
            <a:avLst/>
          </a:prstGeom>
        </p:spPr>
      </p:pic>
      <p:cxnSp>
        <p:nvCxnSpPr>
          <p:cNvPr id="14" name="Straight Arrow Connector 13">
            <a:extLst>
              <a:ext uri="{FF2B5EF4-FFF2-40B4-BE49-F238E27FC236}">
                <a16:creationId xmlns:a16="http://schemas.microsoft.com/office/drawing/2014/main" id="{C9E42C55-3584-1103-A3AE-51570520A8E8}"/>
              </a:ext>
            </a:extLst>
          </p:cNvPr>
          <p:cNvCxnSpPr/>
          <p:nvPr/>
        </p:nvCxnSpPr>
        <p:spPr>
          <a:xfrm flipV="1">
            <a:off x="3472543" y="592182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343670-15F6-40A8-2010-EA1C6ADCBE4B}"/>
              </a:ext>
            </a:extLst>
          </p:cNvPr>
          <p:cNvSpPr txBox="1"/>
          <p:nvPr/>
        </p:nvSpPr>
        <p:spPr>
          <a:xfrm>
            <a:off x="2906486" y="6150429"/>
            <a:ext cx="1001485" cy="369332"/>
          </a:xfrm>
          <a:prstGeom prst="rect">
            <a:avLst/>
          </a:prstGeom>
          <a:noFill/>
        </p:spPr>
        <p:txBody>
          <a:bodyPr wrap="square" rtlCol="0">
            <a:spAutoFit/>
          </a:bodyPr>
          <a:lstStyle/>
          <a:p>
            <a:pPr algn="ctr"/>
            <a:r>
              <a:rPr lang="en-US" dirty="0" err="1"/>
              <a:t>Rủi</a:t>
            </a:r>
            <a:r>
              <a:rPr lang="en-US" dirty="0"/>
              <a:t> do</a:t>
            </a:r>
          </a:p>
        </p:txBody>
      </p:sp>
      <p:cxnSp>
        <p:nvCxnSpPr>
          <p:cNvPr id="16" name="Straight Arrow Connector 15">
            <a:extLst>
              <a:ext uri="{FF2B5EF4-FFF2-40B4-BE49-F238E27FC236}">
                <a16:creationId xmlns:a16="http://schemas.microsoft.com/office/drawing/2014/main" id="{3FD5A52B-A08E-384E-DD1E-89B20763562B}"/>
              </a:ext>
            </a:extLst>
          </p:cNvPr>
          <p:cNvCxnSpPr/>
          <p:nvPr/>
        </p:nvCxnSpPr>
        <p:spPr>
          <a:xfrm flipV="1">
            <a:off x="4408715"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BFE35-FEAC-8603-CBB0-ABC55BB0FB9D}"/>
              </a:ext>
            </a:extLst>
          </p:cNvPr>
          <p:cNvSpPr txBox="1"/>
          <p:nvPr/>
        </p:nvSpPr>
        <p:spPr>
          <a:xfrm>
            <a:off x="3842658" y="6147542"/>
            <a:ext cx="1001485" cy="369332"/>
          </a:xfrm>
          <a:prstGeom prst="rect">
            <a:avLst/>
          </a:prstGeom>
          <a:noFill/>
        </p:spPr>
        <p:txBody>
          <a:bodyPr wrap="square" rtlCol="0">
            <a:spAutoFit/>
          </a:bodyPr>
          <a:lstStyle/>
          <a:p>
            <a:pPr algn="ctr"/>
            <a:r>
              <a:rPr lang="en-US" dirty="0" err="1"/>
              <a:t>Nguy</a:t>
            </a:r>
            <a:r>
              <a:rPr lang="en-US" dirty="0"/>
              <a:t> </a:t>
            </a:r>
            <a:r>
              <a:rPr lang="en-US" dirty="0" err="1"/>
              <a:t>cơ</a:t>
            </a:r>
            <a:endParaRPr lang="en-US" dirty="0"/>
          </a:p>
        </p:txBody>
      </p:sp>
      <p:cxnSp>
        <p:nvCxnSpPr>
          <p:cNvPr id="19" name="Straight Arrow Connector 18">
            <a:extLst>
              <a:ext uri="{FF2B5EF4-FFF2-40B4-BE49-F238E27FC236}">
                <a16:creationId xmlns:a16="http://schemas.microsoft.com/office/drawing/2014/main" id="{020DFA29-054B-A1B4-BA2B-5EBF90CADD9D}"/>
              </a:ext>
            </a:extLst>
          </p:cNvPr>
          <p:cNvCxnSpPr/>
          <p:nvPr/>
        </p:nvCxnSpPr>
        <p:spPr>
          <a:xfrm flipV="1">
            <a:off x="5780314"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E64F69-B8DD-A5E4-C0BB-178AFD1C89E2}"/>
              </a:ext>
            </a:extLst>
          </p:cNvPr>
          <p:cNvSpPr txBox="1"/>
          <p:nvPr/>
        </p:nvSpPr>
        <p:spPr>
          <a:xfrm>
            <a:off x="5181599" y="6147542"/>
            <a:ext cx="1371598" cy="369332"/>
          </a:xfrm>
          <a:prstGeom prst="rect">
            <a:avLst/>
          </a:prstGeom>
          <a:noFill/>
        </p:spPr>
        <p:txBody>
          <a:bodyPr wrap="square" rtlCol="0">
            <a:spAutoFit/>
          </a:bodyPr>
          <a:lstStyle/>
          <a:p>
            <a:pPr algn="ctr"/>
            <a:r>
              <a:rPr lang="en-US" dirty="0" err="1"/>
              <a:t>Tổn</a:t>
            </a:r>
            <a:r>
              <a:rPr lang="en-US" dirty="0"/>
              <a:t> </a:t>
            </a:r>
            <a:r>
              <a:rPr lang="en-US" dirty="0" err="1"/>
              <a:t>thương</a:t>
            </a:r>
            <a:endParaRPr lang="en-US" dirty="0"/>
          </a:p>
        </p:txBody>
      </p:sp>
      <p:cxnSp>
        <p:nvCxnSpPr>
          <p:cNvPr id="21" name="Straight Arrow Connector 20">
            <a:extLst>
              <a:ext uri="{FF2B5EF4-FFF2-40B4-BE49-F238E27FC236}">
                <a16:creationId xmlns:a16="http://schemas.microsoft.com/office/drawing/2014/main" id="{770FFE4C-AD4F-83EE-5AAD-ACBC85B3D911}"/>
              </a:ext>
            </a:extLst>
          </p:cNvPr>
          <p:cNvCxnSpPr/>
          <p:nvPr/>
        </p:nvCxnSpPr>
        <p:spPr>
          <a:xfrm flipV="1">
            <a:off x="7478479" y="591605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54760D-4B5E-7889-E5C6-7503AACDACA2}"/>
              </a:ext>
            </a:extLst>
          </p:cNvPr>
          <p:cNvSpPr txBox="1"/>
          <p:nvPr/>
        </p:nvSpPr>
        <p:spPr>
          <a:xfrm>
            <a:off x="6879764" y="6144655"/>
            <a:ext cx="1371598" cy="369332"/>
          </a:xfrm>
          <a:prstGeom prst="rect">
            <a:avLst/>
          </a:prstGeom>
          <a:noFill/>
        </p:spPr>
        <p:txBody>
          <a:bodyPr wrap="square" rtlCol="0">
            <a:spAutoFit/>
          </a:bodyPr>
          <a:lstStyle/>
          <a:p>
            <a:pPr algn="ctr"/>
            <a:r>
              <a:rPr lang="en-US" dirty="0" err="1"/>
              <a:t>Hậu</a:t>
            </a:r>
            <a:r>
              <a:rPr lang="en-US" dirty="0"/>
              <a:t> </a:t>
            </a:r>
            <a:r>
              <a:rPr lang="en-US" dirty="0" err="1"/>
              <a:t>quả</a:t>
            </a:r>
            <a:endParaRPr lang="en-US" dirty="0"/>
          </a:p>
        </p:txBody>
      </p:sp>
    </p:spTree>
    <p:extLst>
      <p:ext uri="{BB962C8B-B14F-4D97-AF65-F5344CB8AC3E}">
        <p14:creationId xmlns:p14="http://schemas.microsoft.com/office/powerpoint/2010/main" val="34763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980C6961-1FFB-C43D-7A67-88D0806F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8" y="1144029"/>
            <a:ext cx="9189246" cy="5254012"/>
          </a:xfrm>
          <a:prstGeom prst="rect">
            <a:avLst/>
          </a:prstGeom>
        </p:spPr>
      </p:pic>
    </p:spTree>
    <p:extLst>
      <p:ext uri="{BB962C8B-B14F-4D97-AF65-F5344CB8AC3E}">
        <p14:creationId xmlns:p14="http://schemas.microsoft.com/office/powerpoint/2010/main" val="243561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 name="Picture 19">
            <a:extLst>
              <a:ext uri="{FF2B5EF4-FFF2-40B4-BE49-F238E27FC236}">
                <a16:creationId xmlns:a16="http://schemas.microsoft.com/office/drawing/2014/main" id="{3683B9D8-C01C-463E-AE25-F8CEFBD4BCB4}"/>
              </a:ext>
            </a:extLst>
          </p:cNvPr>
          <p:cNvPicPr>
            <a:picLocks noChangeAspect="1"/>
          </p:cNvPicPr>
          <p:nvPr/>
        </p:nvPicPr>
        <p:blipFill>
          <a:blip r:embed="rId3"/>
          <a:stretch>
            <a:fillRect/>
          </a:stretch>
        </p:blipFill>
        <p:spPr>
          <a:xfrm>
            <a:off x="1353145" y="3037112"/>
            <a:ext cx="4295644" cy="3071332"/>
          </a:xfrm>
          <a:prstGeom prst="rect">
            <a:avLst/>
          </a:prstGeom>
          <a:solidFill>
            <a:schemeClr val="accent4">
              <a:lumMod val="60000"/>
              <a:lumOff val="40000"/>
            </a:schemeClr>
          </a:solidFill>
        </p:spPr>
      </p:pic>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Liên </a:t>
            </a:r>
            <a:r>
              <a:rPr lang="en-US" sz="2800" b="1" dirty="0" err="1">
                <a:solidFill>
                  <a:srgbClr val="C00000"/>
                </a:solidFill>
                <a:latin typeface="Century Gothic"/>
                <a:sym typeface="Century Gothic"/>
              </a:rPr>
              <a:t>Ngành</a:t>
            </a:r>
            <a:endParaRPr lang="en-US" sz="2800" dirty="0"/>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pic>
        <p:nvPicPr>
          <p:cNvPr id="14" name="Picture 13">
            <a:extLst>
              <a:ext uri="{FF2B5EF4-FFF2-40B4-BE49-F238E27FC236}">
                <a16:creationId xmlns:a16="http://schemas.microsoft.com/office/drawing/2014/main" id="{45F90E77-06A2-C03C-8E4E-FF4890431B0B}"/>
              </a:ext>
            </a:extLst>
          </p:cNvPr>
          <p:cNvPicPr>
            <a:picLocks noChangeAspect="1"/>
          </p:cNvPicPr>
          <p:nvPr/>
        </p:nvPicPr>
        <p:blipFill>
          <a:blip r:embed="rId7"/>
          <a:stretch>
            <a:fillRect/>
          </a:stretch>
        </p:blipFill>
        <p:spPr>
          <a:xfrm>
            <a:off x="1199848" y="770067"/>
            <a:ext cx="9548687" cy="2248095"/>
          </a:xfrm>
          <a:prstGeom prst="rect">
            <a:avLst/>
          </a:prstGeom>
        </p:spPr>
      </p:pic>
      <p:sp>
        <p:nvSpPr>
          <p:cNvPr id="15" name="TextBox 14">
            <a:extLst>
              <a:ext uri="{FF2B5EF4-FFF2-40B4-BE49-F238E27FC236}">
                <a16:creationId xmlns:a16="http://schemas.microsoft.com/office/drawing/2014/main" id="{40EFC2DC-1A1E-4868-DE95-EDA21A361634}"/>
              </a:ext>
            </a:extLst>
          </p:cNvPr>
          <p:cNvSpPr txBox="1"/>
          <p:nvPr/>
        </p:nvSpPr>
        <p:spPr>
          <a:xfrm>
            <a:off x="1243392" y="3037112"/>
            <a:ext cx="4602238" cy="3139321"/>
          </a:xfrm>
          <a:prstGeom prst="rect">
            <a:avLst/>
          </a:prstGeom>
          <a:solidFill>
            <a:schemeClr val="accent5">
              <a:lumMod val="40000"/>
              <a:lumOff val="60000"/>
              <a:alpha val="94000"/>
            </a:schemeClr>
          </a:solidFill>
        </p:spPr>
        <p:txBody>
          <a:bodyPr wrap="square" rtlCol="0">
            <a:spAutoFit/>
          </a:bodyPr>
          <a:lstStyle/>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cấp</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thải</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giao</a:t>
            </a:r>
            <a:r>
              <a:rPr lang="en-US" dirty="0"/>
              <a:t> thông </a:t>
            </a:r>
            <a:r>
              <a:rPr lang="en-US" dirty="0" err="1"/>
              <a:t>thành</a:t>
            </a:r>
            <a:r>
              <a:rPr lang="en-US" dirty="0"/>
              <a:t> </a:t>
            </a:r>
            <a:r>
              <a:rPr lang="en-US" dirty="0" err="1"/>
              <a:t>phố</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điện</a:t>
            </a:r>
            <a:r>
              <a:rPr lang="en-US" dirty="0"/>
              <a:t> </a:t>
            </a:r>
            <a:r>
              <a:rPr lang="en-US" dirty="0" err="1"/>
              <a:t>chạy</a:t>
            </a:r>
            <a:r>
              <a:rPr lang="en-US" dirty="0"/>
              <a:t> </a:t>
            </a:r>
            <a:r>
              <a:rPr lang="en-US" dirty="0" err="1"/>
              <a:t>cáp</a:t>
            </a:r>
            <a:r>
              <a:rPr lang="en-US" dirty="0"/>
              <a:t> </a:t>
            </a:r>
            <a:r>
              <a:rPr lang="en-US" dirty="0" err="1"/>
              <a:t>ngầm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err="1"/>
              <a:t>Thiết</a:t>
            </a:r>
            <a:r>
              <a:rPr lang="en-US" dirty="0"/>
              <a:t> </a:t>
            </a:r>
            <a:r>
              <a:rPr lang="en-US" dirty="0" err="1"/>
              <a:t>lập</a:t>
            </a:r>
            <a:r>
              <a:rPr lang="en-US" dirty="0"/>
              <a:t> </a:t>
            </a:r>
            <a:r>
              <a:rPr lang="en-US" dirty="0" err="1"/>
              <a:t>phương</a:t>
            </a:r>
            <a:r>
              <a:rPr lang="en-US" dirty="0"/>
              <a:t> </a:t>
            </a:r>
            <a:r>
              <a:rPr lang="en-US" dirty="0" err="1"/>
              <a:t>pháp</a:t>
            </a:r>
            <a:r>
              <a:rPr lang="en-US" dirty="0"/>
              <a:t> </a:t>
            </a:r>
            <a:r>
              <a:rPr lang="en-US" dirty="0" err="1"/>
              <a:t>nhóm</a:t>
            </a:r>
            <a:r>
              <a:rPr lang="en-US" dirty="0"/>
              <a:t> </a:t>
            </a:r>
            <a:r>
              <a:rPr lang="en-US" dirty="0" err="1"/>
              <a:t>các</a:t>
            </a:r>
            <a:r>
              <a:rPr lang="en-US" dirty="0"/>
              <a:t> </a:t>
            </a:r>
            <a:r>
              <a:rPr lang="en-US" dirty="0" err="1"/>
              <a:t>tài</a:t>
            </a:r>
            <a:r>
              <a:rPr lang="en-US" dirty="0"/>
              <a:t> </a:t>
            </a:r>
            <a:r>
              <a:rPr lang="en-US" dirty="0" err="1"/>
              <a:t>sản</a:t>
            </a:r>
            <a:r>
              <a:rPr lang="en-US" dirty="0"/>
              <a:t> </a:t>
            </a:r>
            <a:r>
              <a:rPr lang="en-US" dirty="0" err="1"/>
              <a:t>đặc</a:t>
            </a:r>
            <a:r>
              <a:rPr lang="en-US" dirty="0"/>
              <a:t> </a:t>
            </a:r>
            <a:r>
              <a:rPr lang="en-US" dirty="0" err="1"/>
              <a:t>biệt</a:t>
            </a:r>
            <a:r>
              <a:rPr lang="en-US" dirty="0"/>
              <a:t> ở </a:t>
            </a:r>
            <a:r>
              <a:rPr lang="en-US" dirty="0" err="1"/>
              <a:t>những</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thành</a:t>
            </a:r>
            <a:r>
              <a:rPr lang="en-US" dirty="0"/>
              <a:t> </a:t>
            </a:r>
            <a:r>
              <a:rPr lang="en-US" dirty="0" err="1"/>
              <a:t>phố</a:t>
            </a:r>
            <a:r>
              <a:rPr lang="en-US" dirty="0"/>
              <a:t> và </a:t>
            </a:r>
            <a:r>
              <a:rPr lang="en-US" dirty="0" err="1"/>
              <a:t>tiến</a:t>
            </a:r>
            <a:r>
              <a:rPr lang="en-US" dirty="0"/>
              <a:t> </a:t>
            </a:r>
            <a:r>
              <a:rPr lang="en-US" dirty="0" err="1"/>
              <a:t>hành</a:t>
            </a:r>
            <a:r>
              <a:rPr lang="en-US" dirty="0"/>
              <a:t> </a:t>
            </a:r>
            <a:r>
              <a:rPr lang="en-US" dirty="0" err="1"/>
              <a:t>lập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công</a:t>
            </a:r>
            <a:r>
              <a:rPr lang="en-US" dirty="0"/>
              <a:t> tác </a:t>
            </a:r>
            <a:r>
              <a:rPr lang="en-US" dirty="0" err="1"/>
              <a:t>sửa</a:t>
            </a:r>
            <a:r>
              <a:rPr lang="en-US" dirty="0"/>
              <a:t> </a:t>
            </a:r>
            <a:r>
              <a:rPr lang="en-US" dirty="0" err="1"/>
              <a:t>chữa</a:t>
            </a:r>
            <a:r>
              <a:rPr lang="en-US" dirty="0"/>
              <a:t> </a:t>
            </a:r>
            <a:r>
              <a:rPr lang="en-US" dirty="0" err="1"/>
              <a:t>bảo</a:t>
            </a:r>
            <a:r>
              <a:rPr lang="en-US" dirty="0"/>
              <a:t> </a:t>
            </a:r>
            <a:r>
              <a:rPr lang="en-US" dirty="0" err="1"/>
              <a:t>trì</a:t>
            </a:r>
            <a:r>
              <a:rPr lang="en-US" dirty="0"/>
              <a:t>.</a:t>
            </a:r>
          </a:p>
          <a:p>
            <a:pPr marL="285750" indent="-285750">
              <a:buFont typeface="Arial" panose="020B0604020202020204" pitchFamily="34" charset="0"/>
              <a:buChar char="•"/>
            </a:pPr>
            <a:endParaRPr lang="en-US" dirty="0"/>
          </a:p>
        </p:txBody>
      </p:sp>
      <p:pic>
        <p:nvPicPr>
          <p:cNvPr id="1026" name="Picture 2" descr="Zurich | History, Economy, &amp; Points of Interest | Britannica">
            <a:extLst>
              <a:ext uri="{FF2B5EF4-FFF2-40B4-BE49-F238E27FC236}">
                <a16:creationId xmlns:a16="http://schemas.microsoft.com/office/drawing/2014/main" id="{0A8B82C6-E5EA-1B27-0FF5-43ED2F6F6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7" y="3037112"/>
            <a:ext cx="4295644" cy="303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Tree>
    <p:extLst>
      <p:ext uri="{BB962C8B-B14F-4D97-AF65-F5344CB8AC3E}">
        <p14:creationId xmlns:p14="http://schemas.microsoft.com/office/powerpoint/2010/main" val="320335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Tree>
    <p:extLst>
      <p:ext uri="{BB962C8B-B14F-4D97-AF65-F5344CB8AC3E}">
        <p14:creationId xmlns:p14="http://schemas.microsoft.com/office/powerpoint/2010/main" val="1302581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Tree>
    <p:extLst>
      <p:ext uri="{BB962C8B-B14F-4D97-AF65-F5344CB8AC3E}">
        <p14:creationId xmlns:p14="http://schemas.microsoft.com/office/powerpoint/2010/main" val="103001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Tree>
    <p:extLst>
      <p:ext uri="{BB962C8B-B14F-4D97-AF65-F5344CB8AC3E}">
        <p14:creationId xmlns:p14="http://schemas.microsoft.com/office/powerpoint/2010/main" val="2001607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Tree>
    <p:extLst>
      <p:ext uri="{BB962C8B-B14F-4D97-AF65-F5344CB8AC3E}">
        <p14:creationId xmlns:p14="http://schemas.microsoft.com/office/powerpoint/2010/main" val="146614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1714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2" name="Rectangle 21">
            <a:extLst>
              <a:ext uri="{FF2B5EF4-FFF2-40B4-BE49-F238E27FC236}">
                <a16:creationId xmlns:a16="http://schemas.microsoft.com/office/drawing/2014/main" id="{9D3B44E2-8389-3672-DFE0-4E0E652D964F}"/>
              </a:ext>
            </a:extLst>
          </p:cNvPr>
          <p:cNvSpPr/>
          <p:nvPr/>
        </p:nvSpPr>
        <p:spPr>
          <a:xfrm>
            <a:off x="277214" y="1393236"/>
            <a:ext cx="4132730" cy="46526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Khoa </a:t>
            </a:r>
            <a:r>
              <a:rPr lang="en-US" sz="2800" b="1" dirty="0" err="1">
                <a:solidFill>
                  <a:srgbClr val="C00000"/>
                </a:solidFill>
                <a:latin typeface="Century Gothic"/>
                <a:sym typeface="Century Gothic"/>
              </a:rPr>
              <a:t>Học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6" name="Picture 15">
            <a:extLst>
              <a:ext uri="{FF2B5EF4-FFF2-40B4-BE49-F238E27FC236}">
                <a16:creationId xmlns:a16="http://schemas.microsoft.com/office/drawing/2014/main" id="{1A8EE227-BF23-0423-E5CD-3E89F8BA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449" y="1667436"/>
            <a:ext cx="7335915" cy="3290046"/>
          </a:xfrm>
          <a:prstGeom prst="rect">
            <a:avLst/>
          </a:prstGeom>
        </p:spPr>
      </p:pic>
      <p:pic>
        <p:nvPicPr>
          <p:cNvPr id="19" name="Picture 18">
            <a:extLst>
              <a:ext uri="{FF2B5EF4-FFF2-40B4-BE49-F238E27FC236}">
                <a16:creationId xmlns:a16="http://schemas.microsoft.com/office/drawing/2014/main" id="{1A718AC9-9B16-A15F-8BF3-0345867B1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66" y="1999130"/>
            <a:ext cx="3814426" cy="3440894"/>
          </a:xfrm>
          <a:prstGeom prst="rect">
            <a:avLst/>
          </a:prstGeom>
        </p:spPr>
      </p:pic>
      <p:sp>
        <p:nvSpPr>
          <p:cNvPr id="23" name="Rectangle 22">
            <a:extLst>
              <a:ext uri="{FF2B5EF4-FFF2-40B4-BE49-F238E27FC236}">
                <a16:creationId xmlns:a16="http://schemas.microsoft.com/office/drawing/2014/main" id="{A831FF30-498E-B59F-69FD-2A02CB2DD6BB}"/>
              </a:ext>
            </a:extLst>
          </p:cNvPr>
          <p:cNvSpPr/>
          <p:nvPr/>
        </p:nvSpPr>
        <p:spPr>
          <a:xfrm>
            <a:off x="4409944" y="1407090"/>
            <a:ext cx="7582774" cy="4652682"/>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56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48684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3429</TotalTime>
  <Words>3976</Words>
  <Application>Microsoft Office PowerPoint</Application>
  <PresentationFormat>Widescreen</PresentationFormat>
  <Paragraphs>423</Paragraphs>
  <Slides>38</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869</cp:revision>
  <dcterms:created xsi:type="dcterms:W3CDTF">2021-11-04T02:12:43Z</dcterms:created>
  <dcterms:modified xsi:type="dcterms:W3CDTF">2023-03-21T17:50:03Z</dcterms:modified>
</cp:coreProperties>
</file>